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58" r:id="rId8"/>
    <p:sldId id="271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B7E8D9-1D09-46EF-8630-77F267E46CEF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A2715F-79C6-40C8-849B-759D6B13A6A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IhOGGsl0rI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8t0tUH-k_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0BKxzAlVJy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5772476" cy="2868168"/>
          </a:xfrm>
        </p:spPr>
        <p:txBody>
          <a:bodyPr/>
          <a:lstStyle/>
          <a:p>
            <a:r>
              <a:rPr lang="nl-NL" dirty="0"/>
              <a:t>Zelfredzaamheid en zelfmanagement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Voorlichting, Advies en Instructie</a:t>
            </a:r>
          </a:p>
          <a:p>
            <a:r>
              <a:rPr lang="nl-NL" dirty="0"/>
              <a:t>Hoofdstuk 4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79512" y="5661248"/>
            <a:ext cx="2376264" cy="1101248"/>
          </a:xfrm>
          <a:prstGeom prst="rect">
            <a:avLst/>
          </a:prstGeom>
        </p:spPr>
        <p:txBody>
          <a:bodyPr vert="horz" lIns="45720" tIns="0" rIns="45720" bIns="0">
            <a:normAutofit lnSpcReduction="1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nl-NL" dirty="0"/>
          </a:p>
          <a:p>
            <a:r>
              <a:rPr lang="nl-NL" dirty="0"/>
              <a:t>VP16</a:t>
            </a:r>
          </a:p>
          <a:p>
            <a:r>
              <a:rPr lang="nl-NL" dirty="0"/>
              <a:t>Februari 2017</a:t>
            </a:r>
          </a:p>
        </p:txBody>
      </p:sp>
      <p:pic>
        <p:nvPicPr>
          <p:cNvPr id="1026" name="Picture 2" descr="Afbeeldingsresultaat voor traject V&amp;V voorlich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1" y="332655"/>
            <a:ext cx="2141181" cy="30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5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voorlichtingsproces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Diagnose</a:t>
            </a:r>
          </a:p>
          <a:p>
            <a:pPr lvl="1"/>
            <a:r>
              <a:rPr lang="nl-NL" dirty="0"/>
              <a:t>PES</a:t>
            </a:r>
          </a:p>
          <a:p>
            <a:r>
              <a:rPr lang="nl-NL" dirty="0"/>
              <a:t>Planning</a:t>
            </a:r>
          </a:p>
          <a:p>
            <a:pPr lvl="1"/>
            <a:r>
              <a:rPr lang="nl-NL" dirty="0"/>
              <a:t>W4h methode</a:t>
            </a:r>
          </a:p>
          <a:p>
            <a:r>
              <a:rPr lang="nl-NL" dirty="0"/>
              <a:t>Uitvoering</a:t>
            </a:r>
          </a:p>
          <a:p>
            <a:pPr lvl="1"/>
            <a:r>
              <a:rPr lang="nl-NL" dirty="0"/>
              <a:t>W4h methode</a:t>
            </a:r>
          </a:p>
          <a:p>
            <a:r>
              <a:rPr lang="nl-NL" dirty="0"/>
              <a:t>Evaluatie</a:t>
            </a:r>
          </a:p>
          <a:p>
            <a:pPr lvl="1"/>
            <a:r>
              <a:rPr lang="nl-NL" dirty="0"/>
              <a:t>Product</a:t>
            </a:r>
          </a:p>
          <a:p>
            <a:pPr lvl="1"/>
            <a:r>
              <a:rPr lang="nl-NL" dirty="0"/>
              <a:t>Proces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166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voorlichtingsproces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Diagnose</a:t>
            </a:r>
          </a:p>
          <a:p>
            <a:pPr lvl="1"/>
            <a:r>
              <a:rPr lang="nl-NL" dirty="0"/>
              <a:t>Inzicht in situatie</a:t>
            </a:r>
          </a:p>
          <a:p>
            <a:pPr lvl="1"/>
            <a:r>
              <a:rPr lang="nl-NL" dirty="0"/>
              <a:t>Openstaan</a:t>
            </a:r>
          </a:p>
          <a:p>
            <a:pPr lvl="1"/>
            <a:r>
              <a:rPr lang="nl-NL" dirty="0"/>
              <a:t>Begrijpen</a:t>
            </a:r>
          </a:p>
          <a:p>
            <a:pPr lvl="1"/>
            <a:r>
              <a:rPr lang="nl-NL" dirty="0"/>
              <a:t>Motivatie</a:t>
            </a:r>
          </a:p>
          <a:p>
            <a:pPr lvl="1"/>
            <a:r>
              <a:rPr lang="nl-NL" dirty="0"/>
              <a:t>Mogelijkheden</a:t>
            </a:r>
          </a:p>
          <a:p>
            <a:pPr lvl="1"/>
            <a:r>
              <a:rPr lang="nl-NL" dirty="0"/>
              <a:t>Hulpmiddelen</a:t>
            </a:r>
          </a:p>
          <a:p>
            <a:r>
              <a:rPr lang="nl-NL" dirty="0"/>
              <a:t>Planning</a:t>
            </a:r>
          </a:p>
          <a:p>
            <a:pPr lvl="1"/>
            <a:r>
              <a:rPr lang="nl-NL" dirty="0"/>
              <a:t>Welke info</a:t>
            </a:r>
          </a:p>
          <a:p>
            <a:pPr lvl="1"/>
            <a:r>
              <a:rPr lang="nl-NL" dirty="0"/>
              <a:t>Hoe overdragen</a:t>
            </a:r>
          </a:p>
          <a:p>
            <a:pPr lvl="1"/>
            <a:r>
              <a:rPr lang="nl-NL" dirty="0"/>
              <a:t>Wie moet de info geven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306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voorlichting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Uitvoering</a:t>
            </a:r>
          </a:p>
          <a:p>
            <a:pPr lvl="1"/>
            <a:r>
              <a:rPr lang="nl-NL" dirty="0"/>
              <a:t>Afspraken nakomen</a:t>
            </a:r>
          </a:p>
          <a:p>
            <a:pPr lvl="1"/>
            <a:r>
              <a:rPr lang="nl-NL" dirty="0"/>
              <a:t>Goede communicatieve vaardigheden</a:t>
            </a:r>
          </a:p>
          <a:p>
            <a:pPr lvl="1"/>
            <a:r>
              <a:rPr lang="nl-NL" dirty="0"/>
              <a:t>Spreiden informatie</a:t>
            </a:r>
          </a:p>
          <a:p>
            <a:pPr lvl="1"/>
            <a:r>
              <a:rPr lang="nl-NL" dirty="0"/>
              <a:t>Duidelijke verslaglegging</a:t>
            </a:r>
          </a:p>
          <a:p>
            <a:pPr lvl="1"/>
            <a:r>
              <a:rPr lang="nl-NL" dirty="0"/>
              <a:t>Continuïteit</a:t>
            </a:r>
          </a:p>
          <a:p>
            <a:pPr lvl="1"/>
            <a:r>
              <a:rPr lang="nl-NL" dirty="0"/>
              <a:t>Emoties</a:t>
            </a:r>
          </a:p>
          <a:p>
            <a:r>
              <a:rPr lang="nl-NL" dirty="0"/>
              <a:t>Evaluatie</a:t>
            </a:r>
          </a:p>
          <a:p>
            <a:pPr lvl="1"/>
            <a:r>
              <a:rPr lang="nl-NL" dirty="0"/>
              <a:t>Effect</a:t>
            </a:r>
          </a:p>
          <a:p>
            <a:pPr lvl="1"/>
            <a:r>
              <a:rPr lang="nl-NL" dirty="0"/>
              <a:t>Bijstellen</a:t>
            </a:r>
          </a:p>
          <a:p>
            <a:pPr lvl="1"/>
            <a:r>
              <a:rPr lang="nl-NL" dirty="0"/>
              <a:t>Proces</a:t>
            </a:r>
          </a:p>
          <a:p>
            <a:pPr lvl="1"/>
            <a:r>
              <a:rPr lang="nl-NL" dirty="0"/>
              <a:t>Product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32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Risico’s, bijverschijnselen en 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Bijwerkingen</a:t>
            </a:r>
          </a:p>
          <a:p>
            <a:pPr lvl="1"/>
            <a:r>
              <a:rPr lang="nl-NL" dirty="0"/>
              <a:t>Medicatie</a:t>
            </a:r>
          </a:p>
          <a:p>
            <a:r>
              <a:rPr lang="nl-NL" dirty="0"/>
              <a:t>Risico’s</a:t>
            </a:r>
          </a:p>
          <a:p>
            <a:pPr lvl="1"/>
            <a:r>
              <a:rPr lang="nl-NL" dirty="0"/>
              <a:t>Behandelingen</a:t>
            </a:r>
          </a:p>
          <a:p>
            <a:pPr lvl="1"/>
            <a:r>
              <a:rPr lang="nl-NL" dirty="0"/>
              <a:t>Operaties</a:t>
            </a:r>
          </a:p>
          <a:p>
            <a:r>
              <a:rPr lang="nl-NL" dirty="0"/>
              <a:t>Complicaties</a:t>
            </a:r>
          </a:p>
          <a:p>
            <a:pPr lvl="1"/>
            <a:r>
              <a:rPr lang="nl-NL" dirty="0"/>
              <a:t>Nabloeding post OK</a:t>
            </a:r>
          </a:p>
          <a:p>
            <a:pPr lvl="1"/>
            <a:r>
              <a:rPr lang="nl-NL" dirty="0"/>
              <a:t>Ontstekingen</a:t>
            </a:r>
          </a:p>
          <a:p>
            <a:pPr lvl="1"/>
            <a:endParaRPr lang="nl-NL" dirty="0"/>
          </a:p>
          <a:p>
            <a:pPr marL="292608" lvl="1" indent="0">
              <a:buNone/>
            </a:pP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355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Revalidatie en rehabilitatie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/>
          </a:bodyPr>
          <a:lstStyle/>
          <a:p>
            <a:r>
              <a:rPr lang="nl-NL" dirty="0"/>
              <a:t>Vergroten zelfredzaamheid</a:t>
            </a:r>
          </a:p>
          <a:p>
            <a:pPr lvl="1"/>
            <a:r>
              <a:rPr lang="nl-NL" dirty="0"/>
              <a:t>Voorkomen en verminderen van stoornissen en beperkingen</a:t>
            </a:r>
          </a:p>
          <a:p>
            <a:pPr lvl="1"/>
            <a:r>
              <a:rPr lang="nl-NL" dirty="0"/>
              <a:t>Participatiemogelijkheden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292608" lvl="1" indent="0">
              <a:buNone/>
            </a:pPr>
            <a:endParaRPr lang="nl-NL" dirty="0"/>
          </a:p>
          <a:p>
            <a:pPr marL="292608" lvl="1" indent="0" algn="r">
              <a:buNone/>
            </a:pPr>
            <a:r>
              <a:rPr lang="nl-NL" sz="1400" dirty="0"/>
              <a:t>https://www.youtube.com/watch?v=IhOGGsl0rIc</a:t>
            </a: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275087" cy="18305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3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239000" cy="1143000"/>
          </a:xfrm>
        </p:spPr>
        <p:txBody>
          <a:bodyPr/>
          <a:lstStyle/>
          <a:p>
            <a:r>
              <a:rPr lang="nl-NL" dirty="0"/>
              <a:t>Beperkingen en handicaps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9416"/>
            <a:ext cx="8147248" cy="4846320"/>
          </a:xfrm>
        </p:spPr>
        <p:txBody>
          <a:bodyPr/>
          <a:lstStyle/>
          <a:p>
            <a:r>
              <a:rPr lang="nl-NL" dirty="0"/>
              <a:t>Blijvende gevolgen van ongevallen, ziekten of anatomische afwijkingen</a:t>
            </a:r>
          </a:p>
          <a:p>
            <a:pPr lvl="1"/>
            <a:r>
              <a:rPr lang="nl-NL" dirty="0"/>
              <a:t>Noem eens voorbeelden</a:t>
            </a:r>
          </a:p>
          <a:p>
            <a:r>
              <a:rPr lang="nl-NL" dirty="0"/>
              <a:t>Gezondheidsproblemen herstellen niet (helemaal)</a:t>
            </a:r>
          </a:p>
          <a:p>
            <a:r>
              <a:rPr lang="nl-NL" dirty="0"/>
              <a:t>Langdurig aanpassingsproces</a:t>
            </a:r>
          </a:p>
          <a:p>
            <a:pPr lvl="1"/>
            <a:r>
              <a:rPr lang="nl-NL" dirty="0"/>
              <a:t>Grote gevolgen</a:t>
            </a:r>
          </a:p>
          <a:p>
            <a:pPr lvl="2"/>
            <a:r>
              <a:rPr lang="nl-NL" dirty="0"/>
              <a:t>Lichamelijk</a:t>
            </a:r>
          </a:p>
          <a:p>
            <a:pPr lvl="2"/>
            <a:r>
              <a:rPr lang="nl-NL" dirty="0"/>
              <a:t>Geestelijk</a:t>
            </a:r>
          </a:p>
          <a:p>
            <a:pPr lvl="2"/>
            <a:r>
              <a:rPr lang="nl-NL" dirty="0"/>
              <a:t>Sociaal</a:t>
            </a:r>
          </a:p>
          <a:p>
            <a:pPr lvl="1"/>
            <a:r>
              <a:rPr lang="nl-NL" dirty="0"/>
              <a:t>Voorlichting, advies en instructie</a:t>
            </a:r>
          </a:p>
        </p:txBody>
      </p:sp>
    </p:spTree>
    <p:extLst>
      <p:ext uri="{BB962C8B-B14F-4D97-AF65-F5344CB8AC3E}">
        <p14:creationId xmlns:p14="http://schemas.microsoft.com/office/powerpoint/2010/main" val="38729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hulpmiddelen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Zelfstandigheid, zelfredzaamheid en zelfmanagement vergroten</a:t>
            </a:r>
          </a:p>
          <a:p>
            <a:r>
              <a:rPr lang="nl-NL" dirty="0"/>
              <a:t>Kosten</a:t>
            </a:r>
          </a:p>
          <a:p>
            <a:pPr lvl="1"/>
            <a:r>
              <a:rPr lang="nl-NL" dirty="0"/>
              <a:t>Verzekering</a:t>
            </a:r>
          </a:p>
          <a:p>
            <a:pPr lvl="1"/>
            <a:r>
              <a:rPr lang="nl-NL" dirty="0"/>
              <a:t>PGB</a:t>
            </a:r>
          </a:p>
          <a:p>
            <a:pPr lvl="1"/>
            <a:r>
              <a:rPr lang="nl-NL" dirty="0"/>
              <a:t>Website hulpmiddelenwijzer.nl</a:t>
            </a:r>
          </a:p>
          <a:p>
            <a:r>
              <a:rPr lang="nl-NL" dirty="0" err="1"/>
              <a:t>Domotica</a:t>
            </a:r>
            <a:endParaRPr lang="nl-NL" dirty="0"/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pPr marL="0" indent="0" algn="r">
              <a:buNone/>
            </a:pPr>
            <a:r>
              <a:rPr lang="nl-NL" sz="1400" dirty="0">
                <a:solidFill>
                  <a:srgbClr val="7030A0"/>
                </a:solidFill>
                <a:hlinkClick r:id="rId2"/>
              </a:rPr>
              <a:t>https://www.youtube.com/watch?v=W8t0tUH-k_0</a:t>
            </a:r>
            <a:endParaRPr lang="nl-NL" sz="1400" dirty="0">
              <a:solidFill>
                <a:srgbClr val="7030A0"/>
              </a:solidFill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3368575" cy="17569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9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zelfredzaamheid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Zelfredzaamheid</a:t>
            </a:r>
          </a:p>
          <a:p>
            <a:pPr lvl="1"/>
            <a:r>
              <a:rPr lang="nl-NL" dirty="0"/>
              <a:t>Vermogen om onafhankelijk van anderen te voorzien in eigen dagelijkse levensbehoeften</a:t>
            </a:r>
          </a:p>
          <a:p>
            <a:r>
              <a:rPr lang="nl-NL" dirty="0"/>
              <a:t>Zelfmanagement</a:t>
            </a:r>
          </a:p>
          <a:p>
            <a:pPr lvl="1"/>
            <a:r>
              <a:rPr lang="nl-NL" dirty="0"/>
              <a:t>Inrichten van eigen leven</a:t>
            </a:r>
          </a:p>
          <a:p>
            <a:pPr lvl="1"/>
            <a:r>
              <a:rPr lang="nl-NL" dirty="0"/>
              <a:t>Keuzes die jezelf maakt</a:t>
            </a:r>
          </a:p>
          <a:p>
            <a:pPr lvl="1"/>
            <a:r>
              <a:rPr lang="nl-NL" dirty="0"/>
              <a:t>Verantwoordelijkheid nemen</a:t>
            </a:r>
          </a:p>
          <a:p>
            <a:pPr lvl="1"/>
            <a:r>
              <a:rPr lang="nl-NL" dirty="0"/>
              <a:t>Regie voeren over eigen leven</a:t>
            </a:r>
          </a:p>
          <a:p>
            <a:pPr marL="292608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399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zelfmanagement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Stimuleren</a:t>
            </a:r>
          </a:p>
          <a:p>
            <a:r>
              <a:rPr lang="nl-NL" dirty="0"/>
              <a:t>Autonomie van het individu</a:t>
            </a:r>
          </a:p>
          <a:p>
            <a:r>
              <a:rPr lang="nl-NL" dirty="0"/>
              <a:t>Voorkomen afname zelfredzaamheid en zelfmanagement</a:t>
            </a:r>
          </a:p>
          <a:p>
            <a:pPr lvl="1"/>
            <a:r>
              <a:rPr lang="nl-NL" dirty="0"/>
              <a:t>Preventie</a:t>
            </a:r>
          </a:p>
          <a:p>
            <a:pPr lvl="1"/>
            <a:r>
              <a:rPr lang="nl-NL" dirty="0"/>
              <a:t>Voorlichting</a:t>
            </a:r>
          </a:p>
          <a:p>
            <a:pPr lvl="1"/>
            <a:r>
              <a:rPr lang="nl-NL" dirty="0"/>
              <a:t>Advies</a:t>
            </a:r>
          </a:p>
          <a:p>
            <a:pPr lvl="1"/>
            <a:endParaRPr lang="nl-NL" dirty="0"/>
          </a:p>
        </p:txBody>
      </p:sp>
      <p:pic>
        <p:nvPicPr>
          <p:cNvPr id="4098" name="Picture 2" descr="Afbeeldingsresultaat voor voorlic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88" y="4582987"/>
            <a:ext cx="2302396" cy="23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6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Bedreiging zelfredzaamheid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Lichamelijk</a:t>
            </a:r>
          </a:p>
          <a:p>
            <a:pPr lvl="1"/>
            <a:r>
              <a:rPr lang="nl-NL" dirty="0"/>
              <a:t>Reuma</a:t>
            </a:r>
          </a:p>
          <a:p>
            <a:pPr lvl="1"/>
            <a:r>
              <a:rPr lang="nl-NL" dirty="0"/>
              <a:t>Ziekte van Parkinson</a:t>
            </a:r>
          </a:p>
          <a:p>
            <a:r>
              <a:rPr lang="nl-NL" dirty="0"/>
              <a:t>Geestelijk</a:t>
            </a:r>
          </a:p>
          <a:p>
            <a:pPr lvl="1"/>
            <a:r>
              <a:rPr lang="nl-NL" dirty="0"/>
              <a:t>Depressie</a:t>
            </a:r>
          </a:p>
          <a:p>
            <a:pPr lvl="1"/>
            <a:r>
              <a:rPr lang="nl-NL" dirty="0"/>
              <a:t>Dementie</a:t>
            </a:r>
          </a:p>
          <a:p>
            <a:r>
              <a:rPr lang="nl-NL" dirty="0"/>
              <a:t>Sociaal</a:t>
            </a:r>
          </a:p>
          <a:p>
            <a:pPr lvl="1"/>
            <a:r>
              <a:rPr lang="nl-NL" dirty="0"/>
              <a:t>Eenzaamheid</a:t>
            </a:r>
          </a:p>
          <a:p>
            <a:pPr lvl="1"/>
            <a:r>
              <a:rPr lang="nl-NL" dirty="0"/>
              <a:t>Opname verpleeghuis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66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Bedenk een voorbeeld vanuit je omgeving waarbij de zelfredzaamheid van iemand afnam.</a:t>
            </a:r>
          </a:p>
          <a:p>
            <a:pPr lvl="1"/>
            <a:r>
              <a:rPr lang="nl-NL" dirty="0"/>
              <a:t>Bespreek met je buurman/vrouw wat het gevolg is/was</a:t>
            </a:r>
          </a:p>
        </p:txBody>
      </p:sp>
      <p:pic>
        <p:nvPicPr>
          <p:cNvPr id="6146" name="Picture 2" descr="http://zelfzorg.nl/sites/default/files/styles/content_thumbnail/public/content-image/afvallen.jpg?itok=D63Vr8q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972050"/>
            <a:ext cx="27336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2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Signaleren afname zelfredzaamheid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548622" cy="5248584"/>
          </a:xfrm>
        </p:spPr>
        <p:txBody>
          <a:bodyPr>
            <a:normAutofit/>
          </a:bodyPr>
          <a:lstStyle/>
          <a:p>
            <a:r>
              <a:rPr lang="nl-NL" dirty="0"/>
              <a:t>Vroeg signalering</a:t>
            </a:r>
          </a:p>
          <a:p>
            <a:pPr lvl="1"/>
            <a:r>
              <a:rPr lang="nl-NL" dirty="0"/>
              <a:t>Preventie</a:t>
            </a:r>
          </a:p>
          <a:p>
            <a:pPr lvl="1"/>
            <a:r>
              <a:rPr lang="nl-NL" dirty="0"/>
              <a:t>Vroeg mogelijk signaleren risicofactoren</a:t>
            </a:r>
          </a:p>
          <a:p>
            <a:pPr lvl="1"/>
            <a:r>
              <a:rPr lang="nl-NL" dirty="0"/>
              <a:t>Onderkennen mogelijke risico’s</a:t>
            </a:r>
          </a:p>
          <a:p>
            <a:pPr lvl="1"/>
            <a:r>
              <a:rPr lang="nl-NL" dirty="0"/>
              <a:t>Onderkennen complicaties van ziekten</a:t>
            </a:r>
          </a:p>
          <a:p>
            <a:pPr lvl="2"/>
            <a:r>
              <a:rPr lang="nl-NL" dirty="0"/>
              <a:t>Weten waar je op moet letten</a:t>
            </a:r>
          </a:p>
          <a:p>
            <a:pPr lvl="2"/>
            <a:r>
              <a:rPr lang="nl-NL" dirty="0"/>
              <a:t>Gevolgen aandoeningen kennen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marL="530352" lvl="2" indent="0" algn="r">
              <a:buNone/>
            </a:pPr>
            <a:endParaRPr lang="nl-NL" sz="1400" dirty="0"/>
          </a:p>
          <a:p>
            <a:pPr marL="530352" lvl="2" indent="0" algn="r">
              <a:buNone/>
            </a:pPr>
            <a:r>
              <a:rPr lang="nl-NL" sz="1400" dirty="0"/>
              <a:t>https://www.youtube.com/watch?v=0BKxzAlVJyE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58543"/>
            <a:ext cx="2929766" cy="199479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2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Voorlichting, advies en instructie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</a:t>
            </a:r>
          </a:p>
          <a:p>
            <a:pPr lvl="1"/>
            <a:r>
              <a:rPr lang="nl-NL" dirty="0"/>
              <a:t>Vergroten zelfredzaamheid</a:t>
            </a:r>
          </a:p>
          <a:p>
            <a:pPr lvl="1"/>
            <a:r>
              <a:rPr lang="nl-NL" dirty="0"/>
              <a:t>Vergroten zelfmanagement</a:t>
            </a:r>
          </a:p>
          <a:p>
            <a:r>
              <a:rPr lang="nl-NL" dirty="0"/>
              <a:t>(potentiële) Bedreigingen zijn uitgangspunt</a:t>
            </a:r>
          </a:p>
          <a:p>
            <a:r>
              <a:rPr lang="nl-NL" dirty="0"/>
              <a:t>Preventie</a:t>
            </a:r>
          </a:p>
          <a:p>
            <a:r>
              <a:rPr lang="nl-NL" dirty="0"/>
              <a:t>Stabiliseren</a:t>
            </a:r>
          </a:p>
          <a:p>
            <a:r>
              <a:rPr lang="nl-NL" dirty="0"/>
              <a:t>Risico vermindering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908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Methodisch 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Planmatig</a:t>
            </a:r>
          </a:p>
          <a:p>
            <a:pPr lvl="1"/>
            <a:r>
              <a:rPr lang="nl-NL" dirty="0"/>
              <a:t>Procesmatig</a:t>
            </a:r>
          </a:p>
          <a:p>
            <a:pPr lvl="1"/>
            <a:r>
              <a:rPr lang="nl-NL" dirty="0"/>
              <a:t>Doelgericht</a:t>
            </a:r>
          </a:p>
          <a:p>
            <a:pPr lvl="1"/>
            <a:r>
              <a:rPr lang="nl-NL" dirty="0"/>
              <a:t>Systematisch</a:t>
            </a:r>
          </a:p>
          <a:p>
            <a:pPr lvl="1"/>
            <a:r>
              <a:rPr lang="nl-NL" dirty="0"/>
              <a:t>Bewust</a:t>
            </a:r>
          </a:p>
          <a:p>
            <a:pPr lvl="1"/>
            <a:r>
              <a:rPr lang="nl-NL" dirty="0"/>
              <a:t>Uitgaand van de behoefte van de zorgvrager</a:t>
            </a:r>
          </a:p>
        </p:txBody>
      </p:sp>
      <p:pic>
        <p:nvPicPr>
          <p:cNvPr id="7170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36639"/>
            <a:ext cx="2048745" cy="20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Complex leerproces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</a:t>
            </a:r>
          </a:p>
          <a:p>
            <a:r>
              <a:rPr lang="nl-NL" dirty="0"/>
              <a:t>Inzicht</a:t>
            </a:r>
          </a:p>
          <a:p>
            <a:r>
              <a:rPr lang="nl-NL" dirty="0"/>
              <a:t>Vaardigheden</a:t>
            </a:r>
          </a:p>
          <a:p>
            <a:r>
              <a:rPr lang="nl-NL" dirty="0"/>
              <a:t>Attitude</a:t>
            </a:r>
          </a:p>
          <a:p>
            <a:pPr lvl="1"/>
            <a:r>
              <a:rPr lang="nl-NL" dirty="0"/>
              <a:t>Actieve betrokkenheid van zorgvrager</a:t>
            </a:r>
          </a:p>
          <a:p>
            <a:pPr lvl="2"/>
            <a:r>
              <a:rPr lang="nl-NL" dirty="0"/>
              <a:t>Wil</a:t>
            </a:r>
          </a:p>
          <a:p>
            <a:pPr lvl="2"/>
            <a:r>
              <a:rPr lang="nl-NL" dirty="0"/>
              <a:t>Wens</a:t>
            </a:r>
          </a:p>
          <a:p>
            <a:pPr lvl="2"/>
            <a:r>
              <a:rPr lang="nl-NL" dirty="0"/>
              <a:t>Weerstand</a:t>
            </a:r>
          </a:p>
          <a:p>
            <a:pPr lvl="2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9161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5AF4E7737FE41A149FBADE733B7BF" ma:contentTypeVersion="4" ma:contentTypeDescription="Een nieuw document maken." ma:contentTypeScope="" ma:versionID="a159c6b1d9b849c2f234988a51c5ade6">
  <xsd:schema xmlns:xsd="http://www.w3.org/2001/XMLSchema" xmlns:xs="http://www.w3.org/2001/XMLSchema" xmlns:p="http://schemas.microsoft.com/office/2006/metadata/properties" xmlns:ns2="7f067e2d-29be-4263-80ef-ed7d4866cd3b" targetNamespace="http://schemas.microsoft.com/office/2006/metadata/properties" ma:root="true" ma:fieldsID="54def09dfdfde10c753b493477bdc60a" ns2:_="">
    <xsd:import namespace="7f067e2d-29be-4263-80ef-ed7d4866cd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67e2d-29be-4263-80ef-ed7d4866cd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6E4ED2-1674-4257-A81C-99EB085DFF0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7f067e2d-29be-4263-80ef-ed7d4866cd3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1B992A-ACDC-4AE2-8B3A-D19F0D89B0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263AFE-151B-4AE4-82E4-022B535A3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67e2d-29be-4263-80ef-ed7d4866cd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299</Words>
  <Application>Microsoft Office PowerPoint</Application>
  <PresentationFormat>Diavoorstelling (4:3)</PresentationFormat>
  <Paragraphs>156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Trebuchet MS</vt:lpstr>
      <vt:lpstr>Wingdings</vt:lpstr>
      <vt:lpstr>Wingdings 2</vt:lpstr>
      <vt:lpstr>Overvloed</vt:lpstr>
      <vt:lpstr>Zelfredzaamheid en zelfmanagement</vt:lpstr>
      <vt:lpstr>zelfredzaamheid</vt:lpstr>
      <vt:lpstr>zelfmanagement</vt:lpstr>
      <vt:lpstr>Bedreiging zelfredzaamheid</vt:lpstr>
      <vt:lpstr>opdracht</vt:lpstr>
      <vt:lpstr>Signaleren afname zelfredzaamheid</vt:lpstr>
      <vt:lpstr>Voorlichting, advies en instructie</vt:lpstr>
      <vt:lpstr>Methodisch werken</vt:lpstr>
      <vt:lpstr>Complex leerproces</vt:lpstr>
      <vt:lpstr>voorlichtingsproces</vt:lpstr>
      <vt:lpstr>voorlichtingsproces</vt:lpstr>
      <vt:lpstr>Vervolg voorlichting</vt:lpstr>
      <vt:lpstr>Risico’s, bijverschijnselen en complicaties</vt:lpstr>
      <vt:lpstr>Revalidatie en rehabilitatie</vt:lpstr>
      <vt:lpstr>Beperkingen en handicaps</vt:lpstr>
      <vt:lpstr>hulpmiddelen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Zelfredzaamheid en zelfmanagement</dc:title>
  <dc:creator>C.A. Hogenbirk</dc:creator>
  <cp:lastModifiedBy>Titia Schokker</cp:lastModifiedBy>
  <cp:revision>35</cp:revision>
  <dcterms:created xsi:type="dcterms:W3CDTF">2017-02-07T06:59:26Z</dcterms:created>
  <dcterms:modified xsi:type="dcterms:W3CDTF">2017-02-12T19:24:54Z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0x0101002555AF4E7737FE41A149FBADE733B7BF</vt:lpwstr>
  </property>
</Properties>
</file>